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1"/>
  </p:sldMasterIdLst>
  <p:notesMasterIdLst>
    <p:notesMasterId r:id="rId10"/>
  </p:notesMasterIdLst>
  <p:sldIdLst>
    <p:sldId id="256" r:id="rId2"/>
    <p:sldId id="258" r:id="rId3"/>
    <p:sldId id="257" r:id="rId4"/>
    <p:sldId id="261" r:id="rId5"/>
    <p:sldId id="264" r:id="rId6"/>
    <p:sldId id="260" r:id="rId7"/>
    <p:sldId id="262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2"/>
    <p:restoredTop sz="91438"/>
  </p:normalViewPr>
  <p:slideViewPr>
    <p:cSldViewPr snapToGrid="0" snapToObjects="1">
      <p:cViewPr varScale="1">
        <p:scale>
          <a:sx n="89" d="100"/>
          <a:sy n="89" d="100"/>
        </p:scale>
        <p:origin x="1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91B7E-6CBC-B445-8630-01C3A59F8209}" type="datetimeFigureOut">
              <a:rPr lang="en-US" smtClean="0"/>
              <a:t>10/1/16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D61D0F-58BF-4743-BB3C-C275BB24A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0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 - Surgical context,</a:t>
            </a:r>
            <a:r>
              <a:rPr lang="en-US" baseline="0" dirty="0" smtClean="0"/>
              <a:t> existing tools, developed CAD for tools and ear. </a:t>
            </a:r>
          </a:p>
          <a:p>
            <a:r>
              <a:rPr lang="en-US" baseline="0" dirty="0" smtClean="0"/>
              <a:t>Prototype Development – large scale models, tip design (curvature and surface), graft pusher</a:t>
            </a:r>
          </a:p>
          <a:p>
            <a:r>
              <a:rPr lang="en-US" baseline="0" dirty="0" smtClean="0"/>
              <a:t>Testing – meat, 3D ear model</a:t>
            </a:r>
          </a:p>
          <a:p>
            <a:r>
              <a:rPr lang="en-US" baseline="0" dirty="0" smtClean="0"/>
              <a:t>Did not have </a:t>
            </a:r>
            <a:r>
              <a:rPr lang="en-US" baseline="0" dirty="0" err="1" smtClean="0"/>
              <a:t>time&amp;money</a:t>
            </a:r>
            <a:r>
              <a:rPr lang="en-US" baseline="0" dirty="0" smtClean="0"/>
              <a:t> to re-iterate through the design cycle to finalize and refine the design </a:t>
            </a:r>
          </a:p>
          <a:p>
            <a:r>
              <a:rPr lang="en-US" baseline="0" dirty="0" smtClean="0"/>
              <a:t>Next step after final design would be design for manufacturing and </a:t>
            </a:r>
            <a:r>
              <a:rPr lang="en-US" baseline="0" dirty="0" err="1" smtClean="0"/>
              <a:t>sterilizability</a:t>
            </a:r>
            <a:endParaRPr lang="en-US" baseline="0" dirty="0" smtClean="0"/>
          </a:p>
          <a:p>
            <a:r>
              <a:rPr lang="en-US" baseline="0" dirty="0" smtClean="0"/>
              <a:t>By the end we were in this 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61D0F-58BF-4743-BB3C-C275BB24A8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Realize and design for</a:t>
            </a:r>
            <a:r>
              <a:rPr lang="en-US" baseline="0" dirty="0" smtClean="0"/>
              <a:t> you constraints </a:t>
            </a:r>
          </a:p>
          <a:p>
            <a:r>
              <a:rPr lang="en-US" baseline="0" dirty="0" smtClean="0"/>
              <a:t>Medical device development requires time and money which you do not have so…. We made a modification to an existing tool instead of reinventing the wheel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61D0F-58BF-4743-BB3C-C275BB24A8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621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804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597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261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233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9/21/16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25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9/21/16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591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9/21/16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380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9/21/16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575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9/21/16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20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9/21/16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93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9/21/16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090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9/21/16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196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3.tiff"/><Relationship Id="rId8" Type="http://schemas.openxmlformats.org/officeDocument/2006/relationships/image" Target="../media/image11.jpeg"/><Relationship Id="rId9" Type="http://schemas.openxmlformats.org/officeDocument/2006/relationships/image" Target="../media/image12.jpeg"/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3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 smtClean="0"/>
              <a:t>How to Succeed in Capstone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Arushri</a:t>
            </a:r>
            <a:r>
              <a:rPr lang="en-US" dirty="0" smtClean="0"/>
              <a:t> </a:t>
            </a:r>
            <a:r>
              <a:rPr lang="en-US" dirty="0" err="1" smtClean="0"/>
              <a:t>Swarup</a:t>
            </a:r>
            <a:r>
              <a:rPr lang="en-US" dirty="0" smtClean="0"/>
              <a:t> </a:t>
            </a:r>
          </a:p>
          <a:p>
            <a:r>
              <a:rPr lang="en-US" dirty="0" smtClean="0"/>
              <a:t>October 5, 2016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71"/>
          <a:stretch/>
        </p:blipFill>
        <p:spPr>
          <a:xfrm>
            <a:off x="4024312" y="0"/>
            <a:ext cx="3337200" cy="27574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28"/>
          <a:stretch/>
        </p:blipFill>
        <p:spPr>
          <a:xfrm>
            <a:off x="10077449" y="6311625"/>
            <a:ext cx="3337200" cy="546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8" y="5219700"/>
            <a:ext cx="64770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4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881062" y="2835274"/>
            <a:ext cx="10239380" cy="1108076"/>
            <a:chOff x="923924" y="1335087"/>
            <a:chExt cx="10239380" cy="1108076"/>
          </a:xfrm>
        </p:grpSpPr>
        <p:sp>
          <p:nvSpPr>
            <p:cNvPr id="5" name="Rounded Rectangle 4"/>
            <p:cNvSpPr/>
            <p:nvPr/>
          </p:nvSpPr>
          <p:spPr>
            <a:xfrm>
              <a:off x="923924" y="1335087"/>
              <a:ext cx="2776538" cy="110807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Constant Communication </a:t>
              </a:r>
              <a:endParaRPr lang="en-US" sz="2800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957634" y="1335087"/>
              <a:ext cx="2152651" cy="110807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Ask Questions</a:t>
              </a:r>
              <a:endParaRPr lang="en-US" sz="2800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6367457" y="1335087"/>
              <a:ext cx="2547944" cy="110807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Productive Meetings</a:t>
              </a:r>
              <a:endParaRPr lang="en-US" sz="28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9172573" y="1335087"/>
              <a:ext cx="1990731" cy="110807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Take Breaks…</a:t>
              </a:r>
              <a:endParaRPr lang="en-US" sz="280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20830" y="3943350"/>
            <a:ext cx="3094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With Client, Prof, TA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3330680" y="2283478"/>
            <a:ext cx="3176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When you’re stuck…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6387115" y="3971926"/>
            <a:ext cx="248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To split </a:t>
            </a:r>
            <a:r>
              <a:rPr lang="en-US" sz="2800" smtClean="0"/>
              <a:t>up work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712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Developing Tools for Endoscopic Ear Surgery</a:t>
            </a:r>
          </a:p>
          <a:p>
            <a:r>
              <a:rPr lang="en-US" dirty="0" smtClean="0">
                <a:solidFill>
                  <a:schemeClr val="accent4"/>
                </a:solidFill>
              </a:rPr>
              <a:t>Client: </a:t>
            </a:r>
            <a:r>
              <a:rPr lang="en-US" dirty="0" smtClean="0"/>
              <a:t>Dr. Adrian James, </a:t>
            </a:r>
            <a:r>
              <a:rPr lang="en-US" dirty="0" smtClean="0"/>
              <a:t>ENT </a:t>
            </a:r>
            <a:r>
              <a:rPr lang="en-US" dirty="0" err="1" smtClean="0"/>
              <a:t>SickKids</a:t>
            </a:r>
            <a:endParaRPr lang="en-US" dirty="0" smtClean="0"/>
          </a:p>
          <a:p>
            <a:r>
              <a:rPr lang="en-US" dirty="0" smtClean="0">
                <a:solidFill>
                  <a:schemeClr val="accent4"/>
                </a:solidFill>
              </a:rPr>
              <a:t>Problem: </a:t>
            </a:r>
            <a:r>
              <a:rPr lang="en-US" dirty="0" smtClean="0"/>
              <a:t>Endoscopic ear surgery is single-handed </a:t>
            </a:r>
          </a:p>
          <a:p>
            <a:pPr lvl="1"/>
            <a:r>
              <a:rPr lang="en-US" dirty="0" smtClean="0"/>
              <a:t>In ear drum reconstruction, a graft is placed on the ear drum. Rosen needle used to impale the graft but hard to take out.</a:t>
            </a:r>
          </a:p>
          <a:p>
            <a:r>
              <a:rPr lang="en-US" dirty="0" smtClean="0">
                <a:solidFill>
                  <a:schemeClr val="accent4"/>
                </a:solidFill>
              </a:rPr>
              <a:t>Solution: </a:t>
            </a:r>
            <a:r>
              <a:rPr lang="en-US" dirty="0" smtClean="0"/>
              <a:t>tool that combines a two-handed maneuver </a:t>
            </a:r>
          </a:p>
          <a:p>
            <a:pPr lvl="1"/>
            <a:r>
              <a:rPr lang="en-US" dirty="0" smtClean="0"/>
              <a:t>Designed a ‘graft pusher mechanism’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138" t="12241" r="8276" b="11667"/>
          <a:stretch/>
        </p:blipFill>
        <p:spPr>
          <a:xfrm>
            <a:off x="8887325" y="365125"/>
            <a:ext cx="3006453" cy="22114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24143" y="6321262"/>
            <a:ext cx="2329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i.ytimg.com</a:t>
            </a:r>
            <a:r>
              <a:rPr lang="en-US" sz="1100" dirty="0"/>
              <a:t>/vi/gVSerAvym7A/</a:t>
            </a:r>
            <a:r>
              <a:rPr lang="en-US" sz="1100" dirty="0" err="1"/>
              <a:t>hqdefault.jpg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1713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57325" y="485775"/>
            <a:ext cx="9368499" cy="3011268"/>
            <a:chOff x="1214438" y="1600200"/>
            <a:chExt cx="9368499" cy="3011268"/>
          </a:xfrm>
        </p:grpSpPr>
        <p:grpSp>
          <p:nvGrpSpPr>
            <p:cNvPr id="12" name="Group 11"/>
            <p:cNvGrpSpPr/>
            <p:nvPr/>
          </p:nvGrpSpPr>
          <p:grpSpPr>
            <a:xfrm>
              <a:off x="1214438" y="1600200"/>
              <a:ext cx="6805613" cy="2698622"/>
              <a:chOff x="1971675" y="4037074"/>
              <a:chExt cx="6805613" cy="2698622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1971675" y="4914899"/>
                <a:ext cx="2014538" cy="94297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/>
                  <a:t>Background Research</a:t>
                </a:r>
                <a:endParaRPr lang="en-US" sz="2400" dirty="0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4338640" y="4914899"/>
                <a:ext cx="2014538" cy="94297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/>
                  <a:t>Prototype Development</a:t>
                </a:r>
                <a:endParaRPr lang="en-US" sz="2400" dirty="0"/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6762750" y="4914898"/>
                <a:ext cx="2014538" cy="94297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/>
                  <a:t>Testing</a:t>
                </a:r>
                <a:endParaRPr lang="en-US" sz="2400" dirty="0"/>
              </a:p>
            </p:txBody>
          </p:sp>
          <p:sp>
            <p:nvSpPr>
              <p:cNvPr id="10" name="U-Turn Arrow 9"/>
              <p:cNvSpPr/>
              <p:nvPr/>
            </p:nvSpPr>
            <p:spPr>
              <a:xfrm>
                <a:off x="5196554" y="4037074"/>
                <a:ext cx="2804445" cy="877824"/>
              </a:xfrm>
              <a:prstGeom prst="uturnArrow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U-Turn Arrow 10"/>
              <p:cNvSpPr/>
              <p:nvPr/>
            </p:nvSpPr>
            <p:spPr>
              <a:xfrm rot="10800000">
                <a:off x="5165606" y="5857872"/>
                <a:ext cx="2804445" cy="877824"/>
              </a:xfrm>
              <a:prstGeom prst="uturnArrow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5620415" y="2478024"/>
              <a:ext cx="4962522" cy="2133444"/>
              <a:chOff x="6696078" y="4549712"/>
              <a:chExt cx="4962522" cy="2133444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6696078" y="5852159"/>
                <a:ext cx="50366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dirty="0" smtClean="0"/>
                  <a:t>X</a:t>
                </a:r>
                <a:endParaRPr lang="en-US" sz="4800" dirty="0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9339262" y="4549712"/>
                <a:ext cx="2319338" cy="942975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/>
                  <a:t>Design for Manufacturing</a:t>
                </a:r>
                <a:endParaRPr lang="en-US" sz="2400" dirty="0"/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385792" y="3081544"/>
            <a:ext cx="11263752" cy="2949818"/>
            <a:chOff x="385792" y="3081544"/>
            <a:chExt cx="11263752" cy="2949818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89" t="25112" r="31654" b="38663"/>
            <a:stretch/>
          </p:blipFill>
          <p:spPr>
            <a:xfrm>
              <a:off x="385792" y="3207152"/>
              <a:ext cx="2386013" cy="2486026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5" t="24619" r="-446" b="18026"/>
            <a:stretch/>
          </p:blipFill>
          <p:spPr>
            <a:xfrm>
              <a:off x="3144378" y="3386706"/>
              <a:ext cx="4424855" cy="190624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82765" y="3081544"/>
              <a:ext cx="3966779" cy="2949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914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341532" y="3179228"/>
            <a:ext cx="6043614" cy="2696337"/>
            <a:chOff x="3028949" y="1759650"/>
            <a:chExt cx="6043614" cy="2696337"/>
          </a:xfrm>
        </p:grpSpPr>
        <p:sp>
          <p:nvSpPr>
            <p:cNvPr id="3" name="Rounded Rectangle 2"/>
            <p:cNvSpPr/>
            <p:nvPr/>
          </p:nvSpPr>
          <p:spPr>
            <a:xfrm>
              <a:off x="5043487" y="1759650"/>
              <a:ext cx="2014538" cy="942975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smtClean="0"/>
                <a:t>CAD</a:t>
              </a:r>
              <a:endParaRPr lang="en-US" sz="2400" dirty="0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3028949" y="3513011"/>
              <a:ext cx="2014538" cy="942975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smtClean="0"/>
                <a:t>3D Print</a:t>
              </a:r>
              <a:endParaRPr lang="en-US" sz="2400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7058025" y="3513012"/>
              <a:ext cx="2014538" cy="942975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Test</a:t>
              </a:r>
              <a:endParaRPr lang="en-US" sz="2400" dirty="0"/>
            </a:p>
          </p:txBody>
        </p:sp>
        <p:sp>
          <p:nvSpPr>
            <p:cNvPr id="10" name="Down Arrow 9"/>
            <p:cNvSpPr/>
            <p:nvPr/>
          </p:nvSpPr>
          <p:spPr>
            <a:xfrm rot="2558927">
              <a:off x="4103751" y="1923296"/>
              <a:ext cx="484632" cy="1708647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Down Arrow 12"/>
            <p:cNvSpPr/>
            <p:nvPr/>
          </p:nvSpPr>
          <p:spPr>
            <a:xfrm rot="16200000">
              <a:off x="5788241" y="3071331"/>
              <a:ext cx="484632" cy="1826334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Down Arrow 13"/>
            <p:cNvSpPr/>
            <p:nvPr/>
          </p:nvSpPr>
          <p:spPr>
            <a:xfrm rot="8609654">
              <a:off x="7327322" y="2032009"/>
              <a:ext cx="484632" cy="1497483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629402" y="955309"/>
            <a:ext cx="5506364" cy="5373722"/>
            <a:chOff x="8170356" y="2724923"/>
            <a:chExt cx="3777536" cy="3741600"/>
          </a:xfrm>
        </p:grpSpPr>
        <p:grpSp>
          <p:nvGrpSpPr>
            <p:cNvPr id="20" name="Group 19"/>
            <p:cNvGrpSpPr/>
            <p:nvPr/>
          </p:nvGrpSpPr>
          <p:grpSpPr>
            <a:xfrm>
              <a:off x="8170356" y="2724923"/>
              <a:ext cx="3777536" cy="3741600"/>
              <a:chOff x="8170356" y="2724923"/>
              <a:chExt cx="3777536" cy="3741600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8170356" y="2724923"/>
                <a:ext cx="3777536" cy="3741600"/>
                <a:chOff x="8170356" y="2724923"/>
                <a:chExt cx="3777536" cy="3741600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8170356" y="3642509"/>
                  <a:ext cx="3777536" cy="2824014"/>
                  <a:chOff x="8243929" y="3182930"/>
                  <a:chExt cx="3777536" cy="2824014"/>
                </a:xfrm>
              </p:grpSpPr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8243929" y="3182930"/>
                    <a:ext cx="1133906" cy="2824014"/>
                    <a:chOff x="8399246" y="3650495"/>
                    <a:chExt cx="1133906" cy="2824014"/>
                  </a:xfrm>
                </p:grpSpPr>
                <p:grpSp>
                  <p:nvGrpSpPr>
                    <p:cNvPr id="29" name="Group 28"/>
                    <p:cNvGrpSpPr/>
                    <p:nvPr/>
                  </p:nvGrpSpPr>
                  <p:grpSpPr>
                    <a:xfrm>
                      <a:off x="8399246" y="3650495"/>
                      <a:ext cx="1121394" cy="1820294"/>
                      <a:chOff x="8810882" y="3650495"/>
                      <a:chExt cx="1121394" cy="1820294"/>
                    </a:xfrm>
                  </p:grpSpPr>
                  <p:pic>
                    <p:nvPicPr>
                      <p:cNvPr id="31" name="Picture 30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810882" y="3650495"/>
                        <a:ext cx="1121394" cy="85905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2" name="Picture 31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10882" y="4636886"/>
                        <a:ext cx="1121394" cy="833903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30" name="Picture 29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8399246" y="5629531"/>
                      <a:ext cx="1133906" cy="84497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7" name="Picture 26"/>
                  <p:cNvPicPr>
                    <a:picLocks noChangeAspect="1"/>
                  </p:cNvPicPr>
                  <p:nvPr/>
                </p:nvPicPr>
                <p:blipFill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341" t="47913" b="32862"/>
                  <a:stretch/>
                </p:blipFill>
                <p:spPr>
                  <a:xfrm rot="10800000">
                    <a:off x="9377835" y="3411110"/>
                    <a:ext cx="2643630" cy="402698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7"/>
                  <p:cNvPicPr>
                    <a:picLocks noChangeAspect="1"/>
                  </p:cNvPicPr>
                  <p:nvPr/>
                </p:nvPicPr>
                <p:blipFill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028" t="47375" r="1055" b="26699"/>
                  <a:stretch/>
                </p:blipFill>
                <p:spPr>
                  <a:xfrm flipV="1">
                    <a:off x="9400325" y="4372303"/>
                    <a:ext cx="2621140" cy="52051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14138" t="12241" r="8276" b="11667"/>
                <a:stretch/>
              </p:blipFill>
              <p:spPr>
                <a:xfrm>
                  <a:off x="8170357" y="2724923"/>
                  <a:ext cx="1121394" cy="824848"/>
                </a:xfrm>
                <a:prstGeom prst="rect">
                  <a:avLst/>
                </a:prstGeom>
              </p:spPr>
            </p:pic>
          </p:grpSp>
          <p:pic>
            <p:nvPicPr>
              <p:cNvPr id="23" name="Picture 22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87" t="40919" r="3334" b="43602"/>
              <a:stretch/>
            </p:blipFill>
            <p:spPr>
              <a:xfrm flipV="1">
                <a:off x="9314979" y="2977697"/>
                <a:ext cx="2632913" cy="334496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29" t="40000" b="46973"/>
            <a:stretch/>
          </p:blipFill>
          <p:spPr>
            <a:xfrm>
              <a:off x="9326752" y="5792767"/>
              <a:ext cx="2621140" cy="379552"/>
            </a:xfrm>
            <a:prstGeom prst="rect">
              <a:avLst/>
            </a:prstGeom>
          </p:spPr>
        </p:pic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0838" y="955309"/>
            <a:ext cx="4854314" cy="207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37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9075" y="4278811"/>
            <a:ext cx="8477250" cy="2117725"/>
          </a:xfrm>
        </p:spPr>
        <p:txBody>
          <a:bodyPr>
            <a:normAutofit/>
          </a:bodyPr>
          <a:lstStyle/>
          <a:p>
            <a:r>
              <a:rPr lang="en-US" dirty="0" smtClean="0"/>
              <a:t>Modification of tool</a:t>
            </a:r>
          </a:p>
          <a:p>
            <a:r>
              <a:rPr lang="en-US" dirty="0" smtClean="0"/>
              <a:t>Used connections/resources currently available at </a:t>
            </a:r>
            <a:r>
              <a:rPr lang="en-US" dirty="0" err="1" smtClean="0"/>
              <a:t>SickKids</a:t>
            </a:r>
            <a:r>
              <a:rPr lang="en-US" dirty="0" smtClean="0"/>
              <a:t> and U of T</a:t>
            </a:r>
          </a:p>
          <a:p>
            <a:r>
              <a:rPr lang="en-US" dirty="0" smtClean="0"/>
              <a:t>Asked for advice – TA, Dr. </a:t>
            </a:r>
            <a:r>
              <a:rPr lang="en-US" dirty="0" err="1" smtClean="0"/>
              <a:t>Andrysek</a:t>
            </a:r>
            <a:r>
              <a:rPr lang="en-US" dirty="0" smtClean="0"/>
              <a:t> and Dr. Forte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938337" y="609518"/>
            <a:ext cx="6207701" cy="3315826"/>
            <a:chOff x="609600" y="2566905"/>
            <a:chExt cx="6207701" cy="3315826"/>
          </a:xfrm>
        </p:grpSpPr>
        <p:grpSp>
          <p:nvGrpSpPr>
            <p:cNvPr id="8" name="Group 7"/>
            <p:cNvGrpSpPr/>
            <p:nvPr/>
          </p:nvGrpSpPr>
          <p:grpSpPr>
            <a:xfrm>
              <a:off x="609600" y="2566905"/>
              <a:ext cx="6207701" cy="2345180"/>
              <a:chOff x="609600" y="3724192"/>
              <a:chExt cx="6207701" cy="2345180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771525" y="4378262"/>
                <a:ext cx="2743200" cy="117957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 smtClean="0"/>
                  <a:t>Constraints</a:t>
                </a:r>
                <a:endParaRPr lang="en-US" sz="3200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609600" y="3724192"/>
                <a:ext cx="34623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rgbClr val="FF0000"/>
                    </a:solidFill>
                  </a:rPr>
                  <a:t>Real</a:t>
                </a:r>
                <a:r>
                  <a:rPr lang="en-US" sz="2800" dirty="0" smtClean="0"/>
                  <a:t>ize and design for</a:t>
                </a:r>
                <a:endParaRPr lang="en-US" sz="2800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671888" y="4699767"/>
                <a:ext cx="31454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= TIME AND MONEY</a:t>
                </a:r>
                <a:endParaRPr lang="en-US" sz="2800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4693000" y="3853381"/>
                <a:ext cx="1103187" cy="2215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800" dirty="0" smtClean="0"/>
                  <a:t>X</a:t>
                </a:r>
                <a:endParaRPr lang="en-US" sz="13800" dirty="0"/>
              </a:p>
            </p:txBody>
          </p:sp>
        </p:grpSp>
        <p:sp>
          <p:nvSpPr>
            <p:cNvPr id="9" name="Right Arrow 8"/>
            <p:cNvSpPr/>
            <p:nvPr/>
          </p:nvSpPr>
          <p:spPr>
            <a:xfrm rot="5400000">
              <a:off x="3301294" y="4824574"/>
              <a:ext cx="1271588" cy="84472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03"/>
          <a:stretch/>
        </p:blipFill>
        <p:spPr>
          <a:xfrm>
            <a:off x="7991333" y="775333"/>
            <a:ext cx="2671200" cy="222504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32"/>
          <a:stretch/>
        </p:blipFill>
        <p:spPr>
          <a:xfrm>
            <a:off x="9321691" y="6316592"/>
            <a:ext cx="2671200" cy="54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5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Design	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7067550" y="2296150"/>
            <a:ext cx="3584864" cy="3247400"/>
            <a:chOff x="838200" y="2457450"/>
            <a:chExt cx="3584864" cy="32474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7" t="15678" r="-67" b="9388"/>
            <a:stretch/>
          </p:blipFill>
          <p:spPr>
            <a:xfrm>
              <a:off x="838200" y="3632120"/>
              <a:ext cx="3584864" cy="2072730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1594788" y="2457450"/>
              <a:ext cx="2071688" cy="9144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Simple Prototype</a:t>
              </a:r>
              <a:endParaRPr lang="en-US" sz="28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38200" y="2296150"/>
            <a:ext cx="4854314" cy="3247400"/>
            <a:chOff x="5238751" y="2457450"/>
            <a:chExt cx="4854314" cy="32474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8751" y="3632120"/>
              <a:ext cx="4854314" cy="2072730"/>
            </a:xfrm>
            <a:prstGeom prst="rect">
              <a:avLst/>
            </a:prstGeom>
          </p:spPr>
        </p:pic>
        <p:sp>
          <p:nvSpPr>
            <p:cNvPr id="8" name="Rounded Rectangle 7"/>
            <p:cNvSpPr/>
            <p:nvPr/>
          </p:nvSpPr>
          <p:spPr>
            <a:xfrm>
              <a:off x="6947838" y="2457450"/>
              <a:ext cx="2071688" cy="9144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CAD</a:t>
              </a:r>
              <a:endParaRPr lang="en-US" sz="280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306505" y="5619154"/>
            <a:ext cx="191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More mechanisms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43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36"/>
          <a:stretch/>
        </p:blipFill>
        <p:spPr>
          <a:xfrm>
            <a:off x="723899" y="595310"/>
            <a:ext cx="3272400" cy="27051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10"/>
          <a:stretch/>
        </p:blipFill>
        <p:spPr>
          <a:xfrm>
            <a:off x="0" y="6295465"/>
            <a:ext cx="3272400" cy="56253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352830" y="3383476"/>
            <a:ext cx="2014538" cy="942975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Design Studio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906086" y="4807761"/>
            <a:ext cx="8362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Meeting space, collaboration, prototyping, technical help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24"/>
          <a:stretch/>
        </p:blipFill>
        <p:spPr>
          <a:xfrm>
            <a:off x="6777037" y="652425"/>
            <a:ext cx="3048001" cy="26479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75"/>
          <a:stretch/>
        </p:blipFill>
        <p:spPr>
          <a:xfrm>
            <a:off x="6777037" y="6295465"/>
            <a:ext cx="3492000" cy="472293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7406230" y="3383476"/>
            <a:ext cx="2209258" cy="942975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Client &amp; </a:t>
            </a:r>
            <a:r>
              <a:rPr lang="en-US" sz="2400" smtClean="0"/>
              <a:t>Teaching Team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7666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24697</TotalTime>
  <Words>283</Words>
  <Application>Microsoft Macintosh PowerPoint</Application>
  <PresentationFormat>Widescreen</PresentationFormat>
  <Paragraphs>50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Calibri Light</vt:lpstr>
      <vt:lpstr>Arial</vt:lpstr>
      <vt:lpstr>Office Theme</vt:lpstr>
      <vt:lpstr>How to Succeed in Capstone</vt:lpstr>
      <vt:lpstr>PowerPoint Presentation</vt:lpstr>
      <vt:lpstr>My Project</vt:lpstr>
      <vt:lpstr>PowerPoint Presentation</vt:lpstr>
      <vt:lpstr>PowerPoint Presentation</vt:lpstr>
      <vt:lpstr>PowerPoint Presentation</vt:lpstr>
      <vt:lpstr>Final Design 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Succeed in Capstone</dc:title>
  <dc:creator>Arushri Swarup</dc:creator>
  <cp:lastModifiedBy>Arushri Swarup</cp:lastModifiedBy>
  <cp:revision>25</cp:revision>
  <dcterms:created xsi:type="dcterms:W3CDTF">2016-09-15T17:36:33Z</dcterms:created>
  <dcterms:modified xsi:type="dcterms:W3CDTF">2016-10-05T15:55:27Z</dcterms:modified>
</cp:coreProperties>
</file>